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eeb7508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eeb7508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8a9021e6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8a9021e6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8a9021e6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8a9021e6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8a9021e6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8a9021e6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8a9021e6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8a9021e6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40e573dac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40e573dac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8a9021e6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8a9021e6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8a9021e65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8a9021e6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8a9021e65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8a9021e65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8a9021e6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8a9021e6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8a9021e65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8a9021e6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eeb7508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eeb7508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8a9021e6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8a9021e6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8a9021e6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8a9021e6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8a9021e6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8a9021e6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8a9021e6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8a9021e6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8a9021e6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8a9021e6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8a9021e6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8a9021e6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8a9021e6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8a9021e6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8a9021e65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8a9021e6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8a9021e65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8a9021e65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a9021e65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8a9021e6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0ae488e6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0ae488e6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8a9021e6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8a9021e6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8a9021e6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8a9021e6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8a9021e6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8a9021e6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0ae488e6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0ae488e6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a9021e6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8a9021e6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8a9021e6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8a9021e6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8a9021e6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8a9021e6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8a9021e65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8a9021e65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8a9021e65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8a9021e6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8a9021e65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8a9021e65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eeb7508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eeb7508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8a9021e65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8a9021e65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8a9021e65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8a9021e65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70ad16db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70ad16db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eeb7508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eeb7508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eeb7508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eeb7508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eeb7508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7eeb7508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0ae488e6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0ae488e6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a9021e6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8a9021e6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0ae488e6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0ae488e6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eeb7508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eeb7508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ae488e6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ae488e6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eeb7508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7eeb7508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eeb7508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eeb7508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eeb7508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eeb7508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0ae488e6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0ae488e6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0ae488e6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0ae488e6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0ae488e6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0ae488e6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eeb7508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7eeb7508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0ae488e6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0ae488e6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eeb7508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eeb7508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eeb7508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7eeb7508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0ae488e6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0ae488e6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eeb7508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eeb7508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0ae488e6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0ae488e6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eeb7508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7eeb7508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eeb7508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7eeb7508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7eeb7508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7eeb7508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eeb7508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eeb7508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Traverser chaque pont 1 et 1 seule fois 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Vous avez 8 secondes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eeb7508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7eeb7508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7eeb7508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7eeb7508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7eeb7508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7eeb7508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7eeb7508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7eeb7508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eeb7508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eeb7508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eeb7508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7eeb7508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7eeb7508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7eeb7508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7eeb7508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7eeb7508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eeb7508d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7eeb7508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7eeb7508d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7eeb7508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eeb7508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eeb7508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7eeb7508d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7eeb7508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eeb7508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7eeb7508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eeb7508d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7eeb7508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eeb7508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7eeb7508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logiciel qui permet de stocker un ensemble de fichiers en conservant la chronologie de toutes les modifications qui ont été effectuées dessus.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Il permet notamment de retrouver les différentes versions d'un lot de fichiers connexes.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eeb7508d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7eeb7508d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7eeb7508d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7eeb7508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7f3d88d78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7f3d88d78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7eeb7508d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7eeb7508d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7eeb7508d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7eeb7508d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f3d88d78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7f3d88d78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f3d88d78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7f3d88d78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7f3d88d78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7f3d88d78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f3d88d78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7f3d88d78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7f3d88d78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7f3d88d78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0ae488e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0ae488e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7f3d88d78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7f3d88d78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7f3d88d78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7f3d88d78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7f3d88d78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7f3d88d78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7f3d88d78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7f3d88d78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7f3d88d78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7f3d88d78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7f3d88d78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7f3d88d78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7f3d88d78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7f3d88d78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7f3d88d78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7f3d88d78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7f3d88d78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7f3d88d78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7f3d88d78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7f3d88d78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eeb7508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eeb7508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Chacun sa copie complète du dépot en local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espace de travail personnel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gestion des conflits en local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Valider son code avant de le partager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 déconnecté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gestion des branches plus simple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Moins de risque de perte de données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7f3d88d78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7f3d88d78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7f3d88d78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7f3d88d78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f3d88d78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7f3d88d78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7f3d88d78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7f3d88d78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7f3d88d78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7f3d88d78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7f3d88d78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7f3d88d78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7f3d88d78_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7f3d88d78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7f3d88d78_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7f3d88d78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8a9021e6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8a9021e6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7f3d88d78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7f3d88d78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0ae488e6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0ae488e6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7f3d88d78_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7f3d88d78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f3d88d78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7f3d88d78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7f3d88d78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7f3d88d78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8a9021e6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8a9021e6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8a9021e6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8a9021e6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8a9021e6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8a9021e6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8a9021e6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8a9021e6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8a9021e65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8a9021e65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0e573dac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40e573dac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0e573dac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0e573dac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0e573da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0e573da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a9021e6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8a9021e6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8a9021e6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8a9021e6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8a9021e6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8a9021e6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0ae488e6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60ae488e6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8a9021e6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8a9021e6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8a9021e6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8a9021e6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8a9021e6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8a9021e6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8a9021e6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8a9021e6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60ae488e6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60ae488e6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8a9021e6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8a9021e6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35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36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37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8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5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6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0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0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5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2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6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7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2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3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8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1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4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0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5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GIT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@GillesRoustan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Vocabulaire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12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reset </a:t>
            </a:r>
            <a:r>
              <a:rPr i="1" lang="fr" sz="5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filename</a:t>
            </a:r>
            <a:endParaRPr i="1" sz="5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13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Créer une branche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14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branch ma_branche</a:t>
            </a:r>
            <a:endParaRPr sz="5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15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-b ma_branche</a:t>
            </a:r>
            <a:endParaRPr sz="5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16"/>
          <p:cNvSpPr txBox="1"/>
          <p:nvPr/>
        </p:nvSpPr>
        <p:spPr>
          <a:xfrm>
            <a:off x="311700" y="859650"/>
            <a:ext cx="8520600" cy="27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push --set-upstream </a:t>
            </a:r>
            <a:endParaRPr sz="5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origin ma_branche</a:t>
            </a:r>
            <a:endParaRPr sz="5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7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Voir l’historique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8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log</a:t>
            </a:r>
            <a:endParaRPr sz="5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19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log</a:t>
            </a:r>
            <a:endParaRPr sz="5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2" name="Google Shape;60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275" y="221303"/>
            <a:ext cx="5901452" cy="470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20"/>
          <p:cNvSpPr txBox="1"/>
          <p:nvPr/>
        </p:nvSpPr>
        <p:spPr>
          <a:xfrm>
            <a:off x="2493000" y="1483975"/>
            <a:ext cx="8520600" cy="24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log </a:t>
            </a:r>
            <a:endParaRPr sz="5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--oneline </a:t>
            </a:r>
            <a:endParaRPr sz="5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--decorate </a:t>
            </a:r>
            <a:endParaRPr sz="5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--graph</a:t>
            </a:r>
            <a:endParaRPr sz="5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21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log -s</a:t>
            </a:r>
            <a:endParaRPr sz="5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3" name="Google Shape;61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600" y="204588"/>
            <a:ext cx="6782808" cy="47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/>
        </p:nvSpPr>
        <p:spPr>
          <a:xfrm>
            <a:off x="311708" y="-2833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commit</a:t>
            </a:r>
            <a:endParaRPr sz="5200">
              <a:solidFill>
                <a:srgbClr val="FFFFFF"/>
              </a:solidFill>
            </a:endParaRPr>
          </a:p>
        </p:txBody>
      </p:sp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575" y="2026125"/>
            <a:ext cx="222885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22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Résoudre les conflits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23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mergetool</a:t>
            </a:r>
            <a:endParaRPr i="1" sz="5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24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Stash</a:t>
            </a:r>
            <a:endParaRPr i="1"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25"/>
          <p:cNvSpPr txBox="1"/>
          <p:nvPr/>
        </p:nvSpPr>
        <p:spPr>
          <a:xfrm>
            <a:off x="311700" y="859650"/>
            <a:ext cx="85206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stash save</a:t>
            </a:r>
            <a:endParaRPr sz="5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stash pop</a:t>
            </a:r>
            <a:endParaRPr sz="5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stash list</a:t>
            </a:r>
            <a:endParaRPr sz="5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26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.gitignore</a:t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Ne me git pas !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27"/>
          <p:cNvSpPr txBox="1"/>
          <p:nvPr/>
        </p:nvSpPr>
        <p:spPr>
          <a:xfrm>
            <a:off x="311700" y="859650"/>
            <a:ext cx="8520600" cy="26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*.log</a:t>
            </a:r>
            <a:endParaRPr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/tmp/*</a:t>
            </a:r>
            <a:endParaRPr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*.pyc</a:t>
            </a:r>
            <a:endParaRPr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node_module</a:t>
            </a:r>
            <a:endParaRPr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vendor</a:t>
            </a:r>
            <a:endParaRPr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.DS_Store</a:t>
            </a:r>
            <a:endParaRPr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/tmp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!/tmp/.gitkeep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!.gitignore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28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Nettoyer le graphe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29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rebase -i HEAD</a:t>
            </a:r>
            <a:r>
              <a:rPr lang="fr" sz="5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~5</a:t>
            </a:r>
            <a:endParaRPr sz="5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00" y="218462"/>
            <a:ext cx="8692600" cy="470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</a:t>
            </a:r>
            <a:r>
              <a:rPr lang="fr">
                <a:solidFill>
                  <a:srgbClr val="000000"/>
                </a:solidFill>
              </a:rPr>
              <a:t>Squash de C2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64" name="Google Shape;664;p131"/>
          <p:cNvSpPr/>
          <p:nvPr/>
        </p:nvSpPr>
        <p:spPr>
          <a:xfrm>
            <a:off x="1494038" y="1422925"/>
            <a:ext cx="1013700" cy="447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C0</a:t>
            </a:r>
            <a:endParaRPr/>
          </a:p>
        </p:txBody>
      </p:sp>
      <p:sp>
        <p:nvSpPr>
          <p:cNvPr id="665" name="Google Shape;665;p131"/>
          <p:cNvSpPr/>
          <p:nvPr/>
        </p:nvSpPr>
        <p:spPr>
          <a:xfrm>
            <a:off x="3208100" y="1422925"/>
            <a:ext cx="1013700" cy="447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C1</a:t>
            </a:r>
            <a:endParaRPr/>
          </a:p>
        </p:txBody>
      </p:sp>
      <p:sp>
        <p:nvSpPr>
          <p:cNvPr id="666" name="Google Shape;666;p131"/>
          <p:cNvSpPr/>
          <p:nvPr/>
        </p:nvSpPr>
        <p:spPr>
          <a:xfrm>
            <a:off x="4922188" y="1422925"/>
            <a:ext cx="1013700" cy="447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C2</a:t>
            </a:r>
            <a:endParaRPr/>
          </a:p>
        </p:txBody>
      </p:sp>
      <p:sp>
        <p:nvSpPr>
          <p:cNvPr id="667" name="Google Shape;667;p131"/>
          <p:cNvSpPr/>
          <p:nvPr/>
        </p:nvSpPr>
        <p:spPr>
          <a:xfrm>
            <a:off x="6636263" y="1422925"/>
            <a:ext cx="1013700" cy="447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C3</a:t>
            </a:r>
            <a:endParaRPr/>
          </a:p>
        </p:txBody>
      </p:sp>
      <p:cxnSp>
        <p:nvCxnSpPr>
          <p:cNvPr id="668" name="Google Shape;668;p131"/>
          <p:cNvCxnSpPr>
            <a:stCxn id="665" idx="1"/>
            <a:endCxn id="664" idx="3"/>
          </p:cNvCxnSpPr>
          <p:nvPr/>
        </p:nvCxnSpPr>
        <p:spPr>
          <a:xfrm rot="10800000">
            <a:off x="2507600" y="1646575"/>
            <a:ext cx="70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9" name="Google Shape;669;p131"/>
          <p:cNvCxnSpPr>
            <a:stCxn id="666" idx="1"/>
            <a:endCxn id="665" idx="3"/>
          </p:cNvCxnSpPr>
          <p:nvPr/>
        </p:nvCxnSpPr>
        <p:spPr>
          <a:xfrm rot="10800000">
            <a:off x="4221688" y="1646575"/>
            <a:ext cx="70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0" name="Google Shape;670;p131"/>
          <p:cNvCxnSpPr>
            <a:stCxn id="667" idx="1"/>
            <a:endCxn id="666" idx="3"/>
          </p:cNvCxnSpPr>
          <p:nvPr/>
        </p:nvCxnSpPr>
        <p:spPr>
          <a:xfrm rot="10800000">
            <a:off x="5935763" y="1646575"/>
            <a:ext cx="70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1" name="Google Shape;671;p131"/>
          <p:cNvSpPr/>
          <p:nvPr/>
        </p:nvSpPr>
        <p:spPr>
          <a:xfrm>
            <a:off x="1594263" y="3501875"/>
            <a:ext cx="1013700" cy="447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C0</a:t>
            </a:r>
            <a:endParaRPr/>
          </a:p>
        </p:txBody>
      </p:sp>
      <p:sp>
        <p:nvSpPr>
          <p:cNvPr id="672" name="Google Shape;672;p131"/>
          <p:cNvSpPr/>
          <p:nvPr/>
        </p:nvSpPr>
        <p:spPr>
          <a:xfrm>
            <a:off x="3308325" y="3501875"/>
            <a:ext cx="1013700" cy="447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C1</a:t>
            </a:r>
            <a:endParaRPr/>
          </a:p>
        </p:txBody>
      </p:sp>
      <p:sp>
        <p:nvSpPr>
          <p:cNvPr id="673" name="Google Shape;673;p131"/>
          <p:cNvSpPr/>
          <p:nvPr/>
        </p:nvSpPr>
        <p:spPr>
          <a:xfrm>
            <a:off x="5022538" y="3501875"/>
            <a:ext cx="1013700" cy="447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C3’</a:t>
            </a:r>
            <a:endParaRPr/>
          </a:p>
        </p:txBody>
      </p:sp>
      <p:cxnSp>
        <p:nvCxnSpPr>
          <p:cNvPr id="674" name="Google Shape;674;p131"/>
          <p:cNvCxnSpPr>
            <a:stCxn id="672" idx="1"/>
            <a:endCxn id="671" idx="3"/>
          </p:cNvCxnSpPr>
          <p:nvPr/>
        </p:nvCxnSpPr>
        <p:spPr>
          <a:xfrm rot="10800000">
            <a:off x="2607825" y="3725525"/>
            <a:ext cx="70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5" name="Google Shape;675;p131"/>
          <p:cNvCxnSpPr>
            <a:stCxn id="673" idx="1"/>
          </p:cNvCxnSpPr>
          <p:nvPr/>
        </p:nvCxnSpPr>
        <p:spPr>
          <a:xfrm rot="10800000">
            <a:off x="4322038" y="3725525"/>
            <a:ext cx="70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6" name="Google Shape;676;p131"/>
          <p:cNvCxnSpPr>
            <a:endCxn id="664" idx="2"/>
          </p:cNvCxnSpPr>
          <p:nvPr/>
        </p:nvCxnSpPr>
        <p:spPr>
          <a:xfrm rot="10800000">
            <a:off x="2000888" y="1870225"/>
            <a:ext cx="7500" cy="48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131"/>
          <p:cNvSpPr/>
          <p:nvPr/>
        </p:nvSpPr>
        <p:spPr>
          <a:xfrm>
            <a:off x="1494038" y="2359825"/>
            <a:ext cx="1013700" cy="253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master</a:t>
            </a:r>
            <a:endParaRPr/>
          </a:p>
        </p:txBody>
      </p:sp>
      <p:cxnSp>
        <p:nvCxnSpPr>
          <p:cNvPr id="678" name="Google Shape;678;p131"/>
          <p:cNvCxnSpPr/>
          <p:nvPr/>
        </p:nvCxnSpPr>
        <p:spPr>
          <a:xfrm rot="10800000">
            <a:off x="7143113" y="1870225"/>
            <a:ext cx="7500" cy="48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131"/>
          <p:cNvSpPr/>
          <p:nvPr/>
        </p:nvSpPr>
        <p:spPr>
          <a:xfrm>
            <a:off x="6636263" y="2359825"/>
            <a:ext cx="1013700" cy="253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HEAD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fr" sz="3000"/>
              <a:t>Transaction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fr" sz="3000"/>
              <a:t>Ensemble de différences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fr" sz="3000"/>
              <a:t>Immutable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fr" sz="3000"/>
              <a:t>Identifiable</a:t>
            </a:r>
            <a:endParaRPr sz="30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32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Workflow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33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Don’t touch master !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34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Utilisez des branches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35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Ne conservez pas les branches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36"/>
          <p:cNvSpPr txBox="1"/>
          <p:nvPr/>
        </p:nvSpPr>
        <p:spPr>
          <a:xfrm>
            <a:off x="-1316367" y="9544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Pull request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37"/>
          <p:cNvSpPr txBox="1"/>
          <p:nvPr/>
        </p:nvSpPr>
        <p:spPr>
          <a:xfrm>
            <a:off x="-1316367" y="9544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Pull request</a:t>
            </a:r>
            <a:endParaRPr sz="5200">
              <a:solidFill>
                <a:srgbClr val="FFFFFF"/>
              </a:solidFill>
            </a:endParaRPr>
          </a:p>
        </p:txBody>
      </p:sp>
      <p:pic>
        <p:nvPicPr>
          <p:cNvPr id="710" name="Google Shape;71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346" y="1138075"/>
            <a:ext cx="2843149" cy="353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7" name="Google Shape;717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088" y="154784"/>
            <a:ext cx="7051827" cy="4833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39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Faire des commit atomique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40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Faire des tag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41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tag v1.0</a:t>
            </a:r>
            <a:endParaRPr sz="5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sha1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42"/>
          <p:cNvSpPr/>
          <p:nvPr/>
        </p:nvSpPr>
        <p:spPr>
          <a:xfrm>
            <a:off x="1617150" y="1735575"/>
            <a:ext cx="1013700" cy="447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C0</a:t>
            </a:r>
            <a:endParaRPr/>
          </a:p>
        </p:txBody>
      </p:sp>
      <p:sp>
        <p:nvSpPr>
          <p:cNvPr id="739" name="Google Shape;739;p142"/>
          <p:cNvSpPr/>
          <p:nvPr/>
        </p:nvSpPr>
        <p:spPr>
          <a:xfrm>
            <a:off x="3331213" y="1735575"/>
            <a:ext cx="1013700" cy="447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C1</a:t>
            </a:r>
            <a:endParaRPr/>
          </a:p>
        </p:txBody>
      </p:sp>
      <p:sp>
        <p:nvSpPr>
          <p:cNvPr id="740" name="Google Shape;740;p142"/>
          <p:cNvSpPr/>
          <p:nvPr/>
        </p:nvSpPr>
        <p:spPr>
          <a:xfrm>
            <a:off x="5045300" y="1735575"/>
            <a:ext cx="1013700" cy="447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C2</a:t>
            </a:r>
            <a:endParaRPr/>
          </a:p>
        </p:txBody>
      </p:sp>
      <p:sp>
        <p:nvSpPr>
          <p:cNvPr id="741" name="Google Shape;741;p142"/>
          <p:cNvSpPr/>
          <p:nvPr/>
        </p:nvSpPr>
        <p:spPr>
          <a:xfrm>
            <a:off x="6759375" y="1735575"/>
            <a:ext cx="1013700" cy="447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C3</a:t>
            </a:r>
            <a:endParaRPr/>
          </a:p>
        </p:txBody>
      </p:sp>
      <p:cxnSp>
        <p:nvCxnSpPr>
          <p:cNvPr id="742" name="Google Shape;742;p142"/>
          <p:cNvCxnSpPr>
            <a:stCxn id="739" idx="1"/>
            <a:endCxn id="738" idx="3"/>
          </p:cNvCxnSpPr>
          <p:nvPr/>
        </p:nvCxnSpPr>
        <p:spPr>
          <a:xfrm rot="10800000">
            <a:off x="2630713" y="1959225"/>
            <a:ext cx="70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3" name="Google Shape;743;p142"/>
          <p:cNvCxnSpPr>
            <a:stCxn id="740" idx="1"/>
            <a:endCxn id="739" idx="3"/>
          </p:cNvCxnSpPr>
          <p:nvPr/>
        </p:nvCxnSpPr>
        <p:spPr>
          <a:xfrm rot="10800000">
            <a:off x="4344800" y="1959225"/>
            <a:ext cx="70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4" name="Google Shape;744;p142"/>
          <p:cNvCxnSpPr>
            <a:stCxn id="741" idx="1"/>
            <a:endCxn id="740" idx="3"/>
          </p:cNvCxnSpPr>
          <p:nvPr/>
        </p:nvCxnSpPr>
        <p:spPr>
          <a:xfrm rot="10800000">
            <a:off x="6058875" y="1959225"/>
            <a:ext cx="70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5" name="Google Shape;745;p142"/>
          <p:cNvCxnSpPr>
            <a:endCxn id="738" idx="2"/>
          </p:cNvCxnSpPr>
          <p:nvPr/>
        </p:nvCxnSpPr>
        <p:spPr>
          <a:xfrm rot="10800000">
            <a:off x="2124000" y="2182875"/>
            <a:ext cx="7500" cy="48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6" name="Google Shape;746;p142"/>
          <p:cNvSpPr/>
          <p:nvPr/>
        </p:nvSpPr>
        <p:spPr>
          <a:xfrm>
            <a:off x="1617150" y="2672475"/>
            <a:ext cx="1013700" cy="253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master</a:t>
            </a:r>
            <a:endParaRPr/>
          </a:p>
        </p:txBody>
      </p:sp>
      <p:cxnSp>
        <p:nvCxnSpPr>
          <p:cNvPr id="747" name="Google Shape;747;p142"/>
          <p:cNvCxnSpPr/>
          <p:nvPr/>
        </p:nvCxnSpPr>
        <p:spPr>
          <a:xfrm rot="10800000">
            <a:off x="7266225" y="2182875"/>
            <a:ext cx="7500" cy="48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8" name="Google Shape;748;p142"/>
          <p:cNvSpPr/>
          <p:nvPr/>
        </p:nvSpPr>
        <p:spPr>
          <a:xfrm>
            <a:off x="6759375" y="2672475"/>
            <a:ext cx="1013700" cy="253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HEAD</a:t>
            </a:r>
            <a:endParaRPr/>
          </a:p>
        </p:txBody>
      </p:sp>
      <p:cxnSp>
        <p:nvCxnSpPr>
          <p:cNvPr id="749" name="Google Shape;749;p142"/>
          <p:cNvCxnSpPr/>
          <p:nvPr/>
        </p:nvCxnSpPr>
        <p:spPr>
          <a:xfrm rot="10800000">
            <a:off x="7262475" y="2925975"/>
            <a:ext cx="7500" cy="48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0" name="Google Shape;750;p142"/>
          <p:cNvSpPr/>
          <p:nvPr/>
        </p:nvSpPr>
        <p:spPr>
          <a:xfrm>
            <a:off x="6763125" y="3415575"/>
            <a:ext cx="1013700" cy="253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v1.0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43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Faites des conneries !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44"/>
          <p:cNvSpPr txBox="1"/>
          <p:nvPr/>
        </p:nvSpPr>
        <p:spPr>
          <a:xfrm>
            <a:off x="-97725" y="859650"/>
            <a:ext cx="93543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FFFF"/>
                </a:solidFill>
              </a:rPr>
              <a:t>https://github.com/gbprod/cours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761" name="Google Shape;761;p144"/>
          <p:cNvSpPr txBox="1"/>
          <p:nvPr/>
        </p:nvSpPr>
        <p:spPr>
          <a:xfrm>
            <a:off x="6378275" y="4450575"/>
            <a:ext cx="5116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Crédits : @ubermuda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82dbc04f0d16950a7fcda3de273025933a8e6ffd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82dbc04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staging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Espace d’index des modifications à commiter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475" y="160587"/>
            <a:ext cx="6423051" cy="48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remote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about:me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ADADAD"/>
                </a:solidFill>
              </a:rPr>
              <a:t>@GillesRoustan</a:t>
            </a:r>
            <a:endParaRPr sz="2800">
              <a:solidFill>
                <a:srgbClr val="ADADAD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Dépôt distant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/>
        </p:nvSpPr>
        <p:spPr>
          <a:xfrm>
            <a:off x="-602692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push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162" name="Google Shape;162;p33"/>
          <p:cNvSpPr/>
          <p:nvPr/>
        </p:nvSpPr>
        <p:spPr>
          <a:xfrm>
            <a:off x="5801875" y="1474650"/>
            <a:ext cx="1518900" cy="2194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/>
        </p:nvSpPr>
        <p:spPr>
          <a:xfrm>
            <a:off x="-831292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pull</a:t>
            </a:r>
            <a:endParaRPr sz="5200">
              <a:solidFill>
                <a:srgbClr val="FFFFFF"/>
              </a:solidFill>
            </a:endParaRPr>
          </a:p>
        </p:txBody>
      </p:sp>
      <p:sp>
        <p:nvSpPr>
          <p:cNvPr id="168" name="Google Shape;168;p34"/>
          <p:cNvSpPr/>
          <p:nvPr/>
        </p:nvSpPr>
        <p:spPr>
          <a:xfrm>
            <a:off x="5752300" y="1403575"/>
            <a:ext cx="1616700" cy="225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branch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Pointeur vers un commit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9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merge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/>
          <p:nvPr/>
        </p:nvSpPr>
        <p:spPr>
          <a:xfrm>
            <a:off x="311700" y="859650"/>
            <a:ext cx="85206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Action permettant de rendre accessible des commits depuis une branche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reset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113" y="173425"/>
            <a:ext cx="4957775" cy="47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2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Repositionner un pointeur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rebase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Réécrire l’histoire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Un peu de théorie ?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red over it GIF" id="228" name="Google Shape;2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25" y="364213"/>
            <a:ext cx="7940775" cy="44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La théorie des graphes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8"/>
          <p:cNvSpPr txBox="1"/>
          <p:nvPr/>
        </p:nvSpPr>
        <p:spPr>
          <a:xfrm>
            <a:off x="311708" y="3145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FFFF"/>
                </a:solidFill>
              </a:rPr>
              <a:t>7 bridges of königsberg</a:t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239" name="Google Shape;2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175" y="317499"/>
            <a:ext cx="7111650" cy="40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225" y="76200"/>
            <a:ext cx="6651553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75" y="1505600"/>
            <a:ext cx="287655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 bridges.svg" id="250" name="Google Shape;25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5700" y="1505600"/>
            <a:ext cx="3066600" cy="24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0"/>
          <p:cNvSpPr/>
          <p:nvPr/>
        </p:nvSpPr>
        <p:spPr>
          <a:xfrm>
            <a:off x="3304100" y="1941575"/>
            <a:ext cx="2222700" cy="134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 bridges.svg" id="256" name="Google Shape;2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0" y="1505600"/>
            <a:ext cx="3066600" cy="2453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önigsberg graph.svg" id="257" name="Google Shape;25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275" y="1457413"/>
            <a:ext cx="3187050" cy="25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1"/>
          <p:cNvSpPr/>
          <p:nvPr/>
        </p:nvSpPr>
        <p:spPr>
          <a:xfrm>
            <a:off x="3456500" y="1941575"/>
            <a:ext cx="2222700" cy="134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about:vcs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950" y="125763"/>
            <a:ext cx="6890100" cy="48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3"/>
          <p:cNvSpPr txBox="1"/>
          <p:nvPr/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</a:rPr>
              <a:t>Un graphe est une collection d'éléments mis en relation entre eux.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</a:rPr>
              <a:t>Selon que l'on choisit d'orienter les arêtes ou de leur attribuer un poids (un coût de passage), on parle de graphes orientés ou de graphes pondérés.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550" y="143900"/>
            <a:ext cx="4727100" cy="48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700" y="152400"/>
            <a:ext cx="645059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700" y="152400"/>
            <a:ext cx="645059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700" y="152400"/>
            <a:ext cx="645059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45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311708" y="1164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Système de gestion de version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4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Qu’est-ce qu’une branche ?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7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Qu’est-ce qu’un merge ?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0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Qu’est-ce qu’un </a:t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merge en fast-forward ?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Système de gestion de version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Travail d’équipe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Revenir en arrière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Historique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Conserver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4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Qu’est-ce qu’un </a:t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cherry-pick ?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7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Qu’est-ce qu’un </a:t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rebase ?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Décentralisé (</a:t>
            </a:r>
            <a:r>
              <a:rPr b="1" lang="fr" sz="5200">
                <a:solidFill>
                  <a:srgbClr val="FFFFFF"/>
                </a:solidFill>
              </a:rPr>
              <a:t>D</a:t>
            </a:r>
            <a:r>
              <a:rPr lang="fr" sz="5200">
                <a:solidFill>
                  <a:srgbClr val="FFFFFF"/>
                </a:solidFill>
              </a:rPr>
              <a:t>CVS)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84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Qu’est-ce qu’un </a:t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fetch ?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8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Qu’est-ce qu’un </a:t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push ?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90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Courier New"/>
                <a:ea typeface="Courier New"/>
                <a:cs typeface="Courier New"/>
                <a:sym typeface="Courier New"/>
              </a:rPr>
              <a:t>git push origin master</a:t>
            </a:r>
            <a:endParaRPr sz="4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50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Système de gestion de version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Chacun a sa copie complète du dépôt en local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Espace de travail personnel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Gestion des conflits en local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Valider son code avant de le partager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Mode déconnecté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Gestion des branches plus simple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Moins de risque de perte de données</a:t>
            </a:r>
            <a:endParaRPr sz="24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45" y="152398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45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945" y="152400"/>
            <a:ext cx="6452109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95"/>
          <p:cNvSpPr txBox="1"/>
          <p:nvPr/>
        </p:nvSpPr>
        <p:spPr>
          <a:xfrm>
            <a:off x="311708" y="-4681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/>
              <a:t>Qu’est-ce qu’on fait ?</a:t>
            </a:r>
            <a:endParaRPr sz="5200"/>
          </a:p>
        </p:txBody>
      </p:sp>
      <p:pic>
        <p:nvPicPr>
          <p:cNvPr id="479" name="Google Shape;47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450" y="1584500"/>
            <a:ext cx="3230175" cy="33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96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Courier New"/>
                <a:ea typeface="Courier New"/>
                <a:cs typeface="Courier New"/>
                <a:sym typeface="Courier New"/>
              </a:rPr>
              <a:t>git pull origin master</a:t>
            </a:r>
            <a:endParaRPr sz="4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97"/>
          <p:cNvSpPr txBox="1"/>
          <p:nvPr/>
        </p:nvSpPr>
        <p:spPr>
          <a:xfrm>
            <a:off x="88825" y="859650"/>
            <a:ext cx="89190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700">
                <a:latin typeface="Courier New"/>
                <a:ea typeface="Courier New"/>
                <a:cs typeface="Courier New"/>
                <a:sym typeface="Courier New"/>
              </a:rPr>
              <a:t>git rebase origin/master</a:t>
            </a:r>
            <a:endParaRPr sz="4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8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latin typeface="Courier New"/>
                <a:ea typeface="Courier New"/>
                <a:cs typeface="Courier New"/>
                <a:sym typeface="Courier New"/>
              </a:rPr>
              <a:t>git push --force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99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/>
              <a:t>git push --force</a:t>
            </a:r>
            <a:endParaRPr sz="5200"/>
          </a:p>
        </p:txBody>
      </p:sp>
      <p:pic>
        <p:nvPicPr>
          <p:cNvPr id="500" name="Google Shape;50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600" y="76200"/>
            <a:ext cx="6654799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00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latin typeface="Courier New"/>
                <a:ea typeface="Courier New"/>
                <a:cs typeface="Courier New"/>
                <a:sym typeface="Courier New"/>
              </a:rPr>
              <a:t>git push --force-with-lease</a:t>
            </a:r>
            <a:endParaRPr sz="5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000" y="1137075"/>
            <a:ext cx="7942800" cy="27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200" y="0"/>
            <a:ext cx="481961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/>
          <p:nvPr/>
        </p:nvSpPr>
        <p:spPr>
          <a:xfrm>
            <a:off x="986100" y="4789150"/>
            <a:ext cx="7171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source : </a:t>
            </a:r>
            <a:r>
              <a:rPr lang="fr">
                <a:solidFill>
                  <a:srgbClr val="FFFFFF"/>
                </a:solidFill>
              </a:rPr>
              <a:t>https://borntocode.fr/git-tutoriel-et-configuration-sur-le-gestionnaire-de-versions/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6913"/>
            <a:ext cx="8839200" cy="3649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03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/>
              <a:t>HEAD ?</a:t>
            </a:r>
            <a:endParaRPr sz="52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04"/>
          <p:cNvSpPr txBox="1"/>
          <p:nvPr/>
        </p:nvSpPr>
        <p:spPr>
          <a:xfrm>
            <a:off x="311700" y="-555025"/>
            <a:ext cx="4287900" cy="39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Trucs et astuces !</a:t>
            </a:r>
            <a:endParaRPr sz="5200">
              <a:solidFill>
                <a:srgbClr val="FFFFFF"/>
              </a:solidFill>
            </a:endParaRPr>
          </a:p>
        </p:txBody>
      </p:sp>
      <p:pic>
        <p:nvPicPr>
          <p:cNvPr id="526" name="Google Shape;52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500" y="638375"/>
            <a:ext cx="3783400" cy="42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05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Annuler ses modifications en local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06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.</a:t>
            </a:r>
            <a:endParaRPr sz="5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07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Annuler ses modifications en local d’un seul fichier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08"/>
          <p:cNvSpPr txBox="1"/>
          <p:nvPr/>
        </p:nvSpPr>
        <p:spPr>
          <a:xfrm>
            <a:off x="106600" y="859650"/>
            <a:ext cx="8981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-- </a:t>
            </a:r>
            <a:r>
              <a:rPr i="1" lang="fr" sz="4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filename</a:t>
            </a:r>
            <a:endParaRPr i="1" sz="4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9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Modifier un commit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10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--amend</a:t>
            </a:r>
            <a:endParaRPr sz="5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11"/>
          <p:cNvSpPr txBox="1"/>
          <p:nvPr/>
        </p:nvSpPr>
        <p:spPr>
          <a:xfrm>
            <a:off x="311708" y="859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FFFFFF"/>
                </a:solidFill>
              </a:rPr>
              <a:t>Annuler des modifications dans le staging</a:t>
            </a:r>
            <a:endParaRPr sz="5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